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84">
          <p15:clr>
            <a:srgbClr val="A4A3A4"/>
          </p15:clr>
        </p15:guide>
        <p15:guide id="2" pos="4896">
          <p15:clr>
            <a:srgbClr val="A4A3A4"/>
          </p15:clr>
        </p15:guide>
        <p15:guide id="3" pos="213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g744L7MFxrK0Wyjt7yB6ALEmUn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84" orient="horz"/>
        <p:guide pos="4896"/>
        <p:guide pos="21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2f0f3187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32f0f3187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2f0f3187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132f0f3187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3d173ea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133d173ea9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8e47bef6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128e47bef6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508ca070f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12508ca070f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56dbdb748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1256dbdb748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508ca070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12508ca070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56dbdb748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1256dbdb748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508ca070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12508ca070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6dbdb74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256dbdb74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/>
          <p:nvPr>
            <p:ph idx="1" type="body"/>
          </p:nvPr>
        </p:nvSpPr>
        <p:spPr>
          <a:xfrm>
            <a:off x="1149096" y="3471545"/>
            <a:ext cx="9896856" cy="826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3"/>
          <p:cNvSpPr txBox="1"/>
          <p:nvPr>
            <p:ph type="title"/>
          </p:nvPr>
        </p:nvSpPr>
        <p:spPr>
          <a:xfrm>
            <a:off x="1143000" y="2103120"/>
            <a:ext cx="9875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idx="1" type="body"/>
          </p:nvPr>
        </p:nvSpPr>
        <p:spPr>
          <a:xfrm>
            <a:off x="6095999" y="1948650"/>
            <a:ext cx="525752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2" type="body"/>
          </p:nvPr>
        </p:nvSpPr>
        <p:spPr>
          <a:xfrm>
            <a:off x="6095999" y="2987745"/>
            <a:ext cx="525752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3" type="body"/>
          </p:nvPr>
        </p:nvSpPr>
        <p:spPr>
          <a:xfrm>
            <a:off x="6095999" y="4026839"/>
            <a:ext cx="525752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type="title"/>
          </p:nvPr>
        </p:nvSpPr>
        <p:spPr>
          <a:xfrm>
            <a:off x="616520" y="1891556"/>
            <a:ext cx="3392158" cy="3062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/>
          <p:nvPr>
            <p:ph idx="1" type="body"/>
          </p:nvPr>
        </p:nvSpPr>
        <p:spPr>
          <a:xfrm>
            <a:off x="8086344" y="2295017"/>
            <a:ext cx="2526792" cy="366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2" type="body"/>
          </p:nvPr>
        </p:nvSpPr>
        <p:spPr>
          <a:xfrm>
            <a:off x="4852416" y="2295017"/>
            <a:ext cx="2526792" cy="366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3" type="body"/>
          </p:nvPr>
        </p:nvSpPr>
        <p:spPr>
          <a:xfrm>
            <a:off x="1627632" y="1173353"/>
            <a:ext cx="2526792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5"/>
          <p:cNvSpPr txBox="1"/>
          <p:nvPr>
            <p:ph idx="4" type="body"/>
          </p:nvPr>
        </p:nvSpPr>
        <p:spPr>
          <a:xfrm>
            <a:off x="4852416" y="1173353"/>
            <a:ext cx="2526792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5" type="body"/>
          </p:nvPr>
        </p:nvSpPr>
        <p:spPr>
          <a:xfrm>
            <a:off x="8086344" y="1173353"/>
            <a:ext cx="2526792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6" type="body"/>
          </p:nvPr>
        </p:nvSpPr>
        <p:spPr>
          <a:xfrm>
            <a:off x="1629599" y="2295017"/>
            <a:ext cx="2526792" cy="366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1149096" y="4129913"/>
            <a:ext cx="9896856" cy="935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type="title"/>
          </p:nvPr>
        </p:nvSpPr>
        <p:spPr>
          <a:xfrm>
            <a:off x="1143000" y="1618488"/>
            <a:ext cx="9875520" cy="1825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7438701" y="1390580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2" type="body"/>
          </p:nvPr>
        </p:nvSpPr>
        <p:spPr>
          <a:xfrm>
            <a:off x="1143001" y="2862072"/>
            <a:ext cx="4297680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3" type="body"/>
          </p:nvPr>
        </p:nvSpPr>
        <p:spPr>
          <a:xfrm>
            <a:off x="1143000" y="1920240"/>
            <a:ext cx="4297680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37"/>
          <p:cNvSpPr txBox="1"/>
          <p:nvPr>
            <p:ph idx="4" type="body"/>
          </p:nvPr>
        </p:nvSpPr>
        <p:spPr>
          <a:xfrm>
            <a:off x="2201676" y="923726"/>
            <a:ext cx="329184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5" type="body"/>
          </p:nvPr>
        </p:nvSpPr>
        <p:spPr>
          <a:xfrm>
            <a:off x="7438701" y="2394572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6" type="body"/>
          </p:nvPr>
        </p:nvSpPr>
        <p:spPr>
          <a:xfrm>
            <a:off x="7438701" y="3398564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7" type="body"/>
          </p:nvPr>
        </p:nvSpPr>
        <p:spPr>
          <a:xfrm>
            <a:off x="7438701" y="4402557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825879" y="1600200"/>
            <a:ext cx="25142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38"/>
          <p:cNvSpPr txBox="1"/>
          <p:nvPr>
            <p:ph idx="2" type="body"/>
          </p:nvPr>
        </p:nvSpPr>
        <p:spPr>
          <a:xfrm>
            <a:off x="825878" y="2743201"/>
            <a:ext cx="251422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39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381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0" y="4159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1143000" y="1828800"/>
            <a:ext cx="99212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2"/>
          <p:cNvSpPr/>
          <p:nvPr/>
        </p:nvSpPr>
        <p:spPr>
          <a:xfrm flipH="1">
            <a:off x="6243146" y="5801710"/>
            <a:ext cx="5948854" cy="1056290"/>
          </a:xfrm>
          <a:prstGeom prst="rtTriangl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2"/>
          <p:cNvSpPr txBox="1"/>
          <p:nvPr/>
        </p:nvSpPr>
        <p:spPr>
          <a:xfrm>
            <a:off x="8882437" y="6365180"/>
            <a:ext cx="29510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partner in reputation.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2341" y="6076315"/>
            <a:ext cx="2743200" cy="7315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2">
          <p15:clr>
            <a:srgbClr val="F26B43"/>
          </p15:clr>
        </p15:guide>
        <p15:guide id="4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22" Type="http://schemas.openxmlformats.org/officeDocument/2006/relationships/image" Target="../media/image48.png"/><Relationship Id="rId21" Type="http://schemas.openxmlformats.org/officeDocument/2006/relationships/image" Target="../media/image43.png"/><Relationship Id="rId24" Type="http://schemas.openxmlformats.org/officeDocument/2006/relationships/image" Target="../media/image42.png"/><Relationship Id="rId23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Relationship Id="rId26" Type="http://schemas.openxmlformats.org/officeDocument/2006/relationships/image" Target="../media/image4.png"/><Relationship Id="rId25" Type="http://schemas.openxmlformats.org/officeDocument/2006/relationships/image" Target="../media/image41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32.png"/><Relationship Id="rId11" Type="http://schemas.openxmlformats.org/officeDocument/2006/relationships/image" Target="../media/image30.png"/><Relationship Id="rId10" Type="http://schemas.openxmlformats.org/officeDocument/2006/relationships/image" Target="../media/image31.png"/><Relationship Id="rId13" Type="http://schemas.openxmlformats.org/officeDocument/2006/relationships/image" Target="../media/image33.png"/><Relationship Id="rId12" Type="http://schemas.openxmlformats.org/officeDocument/2006/relationships/image" Target="../media/image29.png"/><Relationship Id="rId15" Type="http://schemas.openxmlformats.org/officeDocument/2006/relationships/image" Target="../media/image47.png"/><Relationship Id="rId14" Type="http://schemas.openxmlformats.org/officeDocument/2006/relationships/image" Target="../media/image34.png"/><Relationship Id="rId17" Type="http://schemas.openxmlformats.org/officeDocument/2006/relationships/image" Target="../media/image38.png"/><Relationship Id="rId16" Type="http://schemas.openxmlformats.org/officeDocument/2006/relationships/image" Target="../media/image45.png"/><Relationship Id="rId19" Type="http://schemas.openxmlformats.org/officeDocument/2006/relationships/image" Target="../media/image39.png"/><Relationship Id="rId18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66.png"/><Relationship Id="rId5" Type="http://schemas.openxmlformats.org/officeDocument/2006/relationships/image" Target="../media/image6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4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1.png"/><Relationship Id="rId4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Relationship Id="rId4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5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png"/><Relationship Id="rId4" Type="http://schemas.openxmlformats.org/officeDocument/2006/relationships/image" Target="../media/image12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www.womply.com/impact-of-online-reviews-on-small-business-revenue/" TargetMode="External"/><Relationship Id="rId5" Type="http://schemas.openxmlformats.org/officeDocument/2006/relationships/hyperlink" Target="https://www.xminstitute.com/blog/cx-leads-to-recommendation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whitespark.ca/local-search-ranking-factor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79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>
            <p:ph idx="1" type="body"/>
          </p:nvPr>
        </p:nvSpPr>
        <p:spPr>
          <a:xfrm>
            <a:off x="1149096" y="3471545"/>
            <a:ext cx="9896856" cy="826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952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</a:rPr>
              <a:t>With</a:t>
            </a:r>
            <a:r>
              <a:rPr lang="en-US">
                <a:solidFill>
                  <a:schemeClr val="lt1"/>
                </a:solidFill>
              </a:rPr>
              <a:t> Customer Feedback &amp; Online Reviews</a:t>
            </a:r>
            <a:endParaRPr/>
          </a:p>
        </p:txBody>
      </p:sp>
      <p:sp>
        <p:nvSpPr>
          <p:cNvPr id="78" name="Google Shape;78;p1"/>
          <p:cNvSpPr txBox="1"/>
          <p:nvPr>
            <p:ph type="title"/>
          </p:nvPr>
        </p:nvSpPr>
        <p:spPr>
          <a:xfrm>
            <a:off x="1143000" y="2103120"/>
            <a:ext cx="9875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POWER YOUR </a:t>
            </a:r>
            <a:r>
              <a:rPr lang="en-US">
                <a:solidFill>
                  <a:schemeClr val="lt1"/>
                </a:solidFill>
              </a:rPr>
              <a:t>BUSINESS</a:t>
            </a: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6529754" y="11840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auge" id="80" name="Google Shape;8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8760" y="1178170"/>
            <a:ext cx="1554480" cy="155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2059" y="507519"/>
            <a:ext cx="4431766" cy="443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>
            <p:ph idx="1" type="body"/>
          </p:nvPr>
        </p:nvSpPr>
        <p:spPr>
          <a:xfrm>
            <a:off x="1149096" y="4129913"/>
            <a:ext cx="9896856" cy="935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3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Let’s look at how we generate customer feedback and</a:t>
            </a:r>
            <a:br>
              <a:rPr lang="en-US"/>
            </a:br>
            <a:r>
              <a:rPr lang="en-US"/>
              <a:t>reviews from your customers and the web</a:t>
            </a:r>
            <a:endParaRPr/>
          </a:p>
        </p:txBody>
      </p:sp>
      <p:sp>
        <p:nvSpPr>
          <p:cNvPr id="158" name="Google Shape;158;p4"/>
          <p:cNvSpPr txBox="1"/>
          <p:nvPr>
            <p:ph type="title"/>
          </p:nvPr>
        </p:nvSpPr>
        <p:spPr>
          <a:xfrm>
            <a:off x="1143000" y="1618488"/>
            <a:ext cx="9875520" cy="1825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GENERATE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>
            <p:ph idx="1" type="body"/>
          </p:nvPr>
        </p:nvSpPr>
        <p:spPr>
          <a:xfrm>
            <a:off x="7438701" y="1390580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Email or SMS Requests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Single or list upload</a:t>
            </a:r>
            <a:endParaRPr/>
          </a:p>
        </p:txBody>
      </p:sp>
      <p:sp>
        <p:nvSpPr>
          <p:cNvPr id="165" name="Google Shape;165;p5"/>
          <p:cNvSpPr txBox="1"/>
          <p:nvPr>
            <p:ph idx="2" type="body"/>
          </p:nvPr>
        </p:nvSpPr>
        <p:spPr>
          <a:xfrm>
            <a:off x="1143001" y="2862072"/>
            <a:ext cx="4297680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Your customer shops with you, buys from you, or completes a service with you and we help you ask them for feedback and online reviews. 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We have numerous proactive methods to help engage as many of your customers as possible.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Email and SMS requests have many options using 3 base ”Request Modes”.</a:t>
            </a:r>
            <a:endParaRPr/>
          </a:p>
        </p:txBody>
      </p:sp>
      <p:sp>
        <p:nvSpPr>
          <p:cNvPr id="166" name="Google Shape;166;p5"/>
          <p:cNvSpPr txBox="1"/>
          <p:nvPr>
            <p:ph idx="3" type="body"/>
          </p:nvPr>
        </p:nvSpPr>
        <p:spPr>
          <a:xfrm>
            <a:off x="1143000" y="1920240"/>
            <a:ext cx="4297680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 help you proactively ASK for feedback and reviews</a:t>
            </a:r>
            <a:endParaRPr/>
          </a:p>
        </p:txBody>
      </p:sp>
      <p:sp>
        <p:nvSpPr>
          <p:cNvPr id="167" name="Google Shape;167;p5"/>
          <p:cNvSpPr txBox="1"/>
          <p:nvPr>
            <p:ph idx="4" type="body"/>
          </p:nvPr>
        </p:nvSpPr>
        <p:spPr>
          <a:xfrm>
            <a:off x="2201676" y="923726"/>
            <a:ext cx="329184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sp>
        <p:nvSpPr>
          <p:cNvPr id="168" name="Google Shape;168;p5"/>
          <p:cNvSpPr txBox="1"/>
          <p:nvPr>
            <p:ph idx="5" type="body"/>
          </p:nvPr>
        </p:nvSpPr>
        <p:spPr>
          <a:xfrm>
            <a:off x="7438701" y="2394572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Inbound SMS/Text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Customer-activated feedback</a:t>
            </a:r>
            <a:endParaRPr/>
          </a:p>
        </p:txBody>
      </p:sp>
      <p:sp>
        <p:nvSpPr>
          <p:cNvPr id="169" name="Google Shape;169;p5"/>
          <p:cNvSpPr txBox="1"/>
          <p:nvPr>
            <p:ph idx="6" type="body"/>
          </p:nvPr>
        </p:nvSpPr>
        <p:spPr>
          <a:xfrm>
            <a:off x="7438701" y="3398564"/>
            <a:ext cx="41148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Kiosk Mode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iPad or smartphone</a:t>
            </a:r>
            <a:endParaRPr/>
          </a:p>
        </p:txBody>
      </p:sp>
      <p:sp>
        <p:nvSpPr>
          <p:cNvPr id="170" name="Google Shape;170;p5"/>
          <p:cNvSpPr txBox="1"/>
          <p:nvPr>
            <p:ph idx="7" type="body"/>
          </p:nvPr>
        </p:nvSpPr>
        <p:spPr>
          <a:xfrm>
            <a:off x="7438701" y="4402557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Integrate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API, Zapier, or Webhooks</a:t>
            </a:r>
            <a:endParaRPr/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3082" y="1601681"/>
            <a:ext cx="645668" cy="4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4472" y="3524006"/>
            <a:ext cx="554736" cy="6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2083" y="4479740"/>
            <a:ext cx="6159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7115" y="2527505"/>
            <a:ext cx="365887" cy="68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916575"/>
            <a:ext cx="8079926" cy="43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>
            <p:ph idx="1" type="body"/>
          </p:nvPr>
        </p:nvSpPr>
        <p:spPr>
          <a:xfrm>
            <a:off x="825879" y="1600200"/>
            <a:ext cx="25142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sp>
        <p:nvSpPr>
          <p:cNvPr id="181" name="Google Shape;181;p6"/>
          <p:cNvSpPr txBox="1"/>
          <p:nvPr>
            <p:ph idx="2" type="body"/>
          </p:nvPr>
        </p:nvSpPr>
        <p:spPr>
          <a:xfrm>
            <a:off x="825878" y="2743201"/>
            <a:ext cx="251422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Ultimate Mode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3-Step process</a:t>
            </a:r>
            <a:br>
              <a:rPr lang="en-US"/>
            </a:br>
            <a:r>
              <a:rPr lang="en-US"/>
              <a:t>that requests: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NPS Score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Direct Feedback/</a:t>
            </a:r>
            <a:br>
              <a:rPr lang="en-US"/>
            </a:br>
            <a:r>
              <a:rPr lang="en-US"/>
              <a:t>1st Party Reviews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3rd Party Reviews</a:t>
            </a:r>
            <a:endParaRPr/>
          </a:p>
        </p:txBody>
      </p:sp>
      <p:pic>
        <p:nvPicPr>
          <p:cNvPr descr="Chat" id="182" name="Google Shape;1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132f0f3187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916575"/>
            <a:ext cx="8079926" cy="43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32f0f31876_0_0"/>
          <p:cNvSpPr txBox="1"/>
          <p:nvPr>
            <p:ph idx="1" type="body"/>
          </p:nvPr>
        </p:nvSpPr>
        <p:spPr>
          <a:xfrm>
            <a:off x="825879" y="1600200"/>
            <a:ext cx="2514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sp>
        <p:nvSpPr>
          <p:cNvPr id="189" name="Google Shape;189;g132f0f31876_0_0"/>
          <p:cNvSpPr txBox="1"/>
          <p:nvPr>
            <p:ph idx="2" type="body"/>
          </p:nvPr>
        </p:nvSpPr>
        <p:spPr>
          <a:xfrm>
            <a:off x="825878" y="2743201"/>
            <a:ext cx="2514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Ultimate Mode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3-Step process</a:t>
            </a:r>
            <a:br>
              <a:rPr lang="en-US"/>
            </a:br>
            <a:r>
              <a:rPr lang="en-US"/>
              <a:t>that requests: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NPS Score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Direct Feedback/</a:t>
            </a:r>
            <a:br>
              <a:rPr lang="en-US"/>
            </a:br>
            <a:r>
              <a:rPr lang="en-US"/>
              <a:t>1st Party Reviews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3rd Party Reviews</a:t>
            </a:r>
            <a:endParaRPr/>
          </a:p>
        </p:txBody>
      </p:sp>
      <p:pic>
        <p:nvPicPr>
          <p:cNvPr descr="Chat" id="190" name="Google Shape;190;g132f0f3187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32f0f3187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70826" cy="6194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>
            <p:ph idx="1" type="body"/>
          </p:nvPr>
        </p:nvSpPr>
        <p:spPr>
          <a:xfrm>
            <a:off x="825879" y="1600200"/>
            <a:ext cx="25142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sp>
        <p:nvSpPr>
          <p:cNvPr id="201" name="Google Shape;201;p7"/>
          <p:cNvSpPr txBox="1"/>
          <p:nvPr>
            <p:ph idx="2" type="body"/>
          </p:nvPr>
        </p:nvSpPr>
        <p:spPr>
          <a:xfrm>
            <a:off x="825878" y="2743201"/>
            <a:ext cx="251422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Review Mode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2-Step process</a:t>
            </a:r>
            <a:br>
              <a:rPr lang="en-US"/>
            </a:br>
            <a:r>
              <a:rPr lang="en-US"/>
              <a:t>that requests: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NPS Score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3</a:t>
            </a:r>
            <a:r>
              <a:rPr baseline="30000" lang="en-US"/>
              <a:t>rd</a:t>
            </a:r>
            <a:r>
              <a:rPr lang="en-US"/>
              <a:t> Party Reviews</a:t>
            </a:r>
            <a:endParaRPr/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1428" l="6583" r="5791" t="0"/>
          <a:stretch/>
        </p:blipFill>
        <p:spPr>
          <a:xfrm>
            <a:off x="4101253" y="1162541"/>
            <a:ext cx="6528300" cy="4482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"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idx="1" type="body"/>
          </p:nvPr>
        </p:nvSpPr>
        <p:spPr>
          <a:xfrm>
            <a:off x="825879" y="1600200"/>
            <a:ext cx="25142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sp>
        <p:nvSpPr>
          <p:cNvPr id="209" name="Google Shape;209;p8"/>
          <p:cNvSpPr txBox="1"/>
          <p:nvPr>
            <p:ph idx="2" type="body"/>
          </p:nvPr>
        </p:nvSpPr>
        <p:spPr>
          <a:xfrm>
            <a:off x="825878" y="2743201"/>
            <a:ext cx="251422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Direct Mode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1-Step process</a:t>
            </a:r>
            <a:br>
              <a:rPr lang="en-US"/>
            </a:br>
            <a:r>
              <a:rPr lang="en-US"/>
              <a:t>that requests:</a:t>
            </a:r>
            <a:endParaRPr/>
          </a:p>
          <a:p>
            <a:pPr indent="-342900" lvl="4" marL="3524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/>
              <a:t>3</a:t>
            </a:r>
            <a:r>
              <a:rPr baseline="30000" lang="en-US"/>
              <a:t>rd</a:t>
            </a:r>
            <a:r>
              <a:rPr lang="en-US"/>
              <a:t> Party Reviews</a:t>
            </a:r>
            <a:endParaRPr/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225" y="1118003"/>
            <a:ext cx="6528042" cy="4855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" id="211" name="Google Shape;2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585" y="3599856"/>
            <a:ext cx="414782" cy="6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0598" y="1582298"/>
            <a:ext cx="714756" cy="6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5019" y="2609702"/>
            <a:ext cx="765915" cy="55810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7438701" y="1390580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Feedback URL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Share link to social or anywhere</a:t>
            </a:r>
            <a:endParaRPr/>
          </a:p>
        </p:txBody>
      </p:sp>
      <p:sp>
        <p:nvSpPr>
          <p:cNvPr id="220" name="Google Shape;220;p9"/>
          <p:cNvSpPr txBox="1"/>
          <p:nvPr>
            <p:ph idx="2" type="body"/>
          </p:nvPr>
        </p:nvSpPr>
        <p:spPr>
          <a:xfrm>
            <a:off x="1143001" y="2862072"/>
            <a:ext cx="4297680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Offering a number of easy and accessible entry points for a customer to give you feedback is key.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Reduce negative reviews by showing you are a “feedback first” business.</a:t>
            </a:r>
            <a:endParaRPr/>
          </a:p>
        </p:txBody>
      </p:sp>
      <p:sp>
        <p:nvSpPr>
          <p:cNvPr id="221" name="Google Shape;221;p9"/>
          <p:cNvSpPr txBox="1"/>
          <p:nvPr>
            <p:ph idx="3" type="body"/>
          </p:nvPr>
        </p:nvSpPr>
        <p:spPr>
          <a:xfrm>
            <a:off x="1143000" y="1920240"/>
            <a:ext cx="4297680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Make feedback EASY for your customer with passive entry</a:t>
            </a:r>
            <a:endParaRPr/>
          </a:p>
        </p:txBody>
      </p:sp>
      <p:sp>
        <p:nvSpPr>
          <p:cNvPr id="222" name="Google Shape;222;p9"/>
          <p:cNvSpPr txBox="1"/>
          <p:nvPr>
            <p:ph idx="4" type="body"/>
          </p:nvPr>
        </p:nvSpPr>
        <p:spPr>
          <a:xfrm>
            <a:off x="2201676" y="923726"/>
            <a:ext cx="329184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sp>
        <p:nvSpPr>
          <p:cNvPr id="223" name="Google Shape;223;p9"/>
          <p:cNvSpPr txBox="1"/>
          <p:nvPr>
            <p:ph idx="5" type="body"/>
          </p:nvPr>
        </p:nvSpPr>
        <p:spPr>
          <a:xfrm>
            <a:off x="7438701" y="2394572"/>
            <a:ext cx="4114800" cy="91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Leave Feedback Button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Display in online widget</a:t>
            </a:r>
            <a:endParaRPr/>
          </a:p>
        </p:txBody>
      </p:sp>
      <p:sp>
        <p:nvSpPr>
          <p:cNvPr id="224" name="Google Shape;224;p9"/>
          <p:cNvSpPr txBox="1"/>
          <p:nvPr>
            <p:ph idx="7" type="body"/>
          </p:nvPr>
        </p:nvSpPr>
        <p:spPr>
          <a:xfrm>
            <a:off x="7438701" y="3501357"/>
            <a:ext cx="41148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Feedback Locator</a:t>
            </a:r>
            <a:endParaRPr/>
          </a:p>
          <a:p>
            <a:pPr indent="0" lvl="3" marL="95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For franchises &amp; multi-locations</a:t>
            </a:r>
            <a:endParaRPr/>
          </a:p>
        </p:txBody>
      </p:sp>
      <p:pic>
        <p:nvPicPr>
          <p:cNvPr descr="Chat" id="225" name="Google Shape;22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idx="1" type="body"/>
          </p:nvPr>
        </p:nvSpPr>
        <p:spPr>
          <a:xfrm>
            <a:off x="1143001" y="2862072"/>
            <a:ext cx="3413234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We monitor the sites you select on a daily basis to detect new online reviews.  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Email notifications are sent and all of your review data is captured in our system so you can learn, report, and respond. We offer over 50 sites to choose from.</a:t>
            </a:r>
            <a:endParaRPr/>
          </a:p>
        </p:txBody>
      </p:sp>
      <p:sp>
        <p:nvSpPr>
          <p:cNvPr id="231" name="Google Shape;231;p10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Monitor new 3rd-party reviews on sites like Google</a:t>
            </a:r>
            <a:endParaRPr/>
          </a:p>
        </p:txBody>
      </p:sp>
      <p:sp>
        <p:nvSpPr>
          <p:cNvPr id="232" name="Google Shape;232;p10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grpSp>
        <p:nvGrpSpPr>
          <p:cNvPr id="233" name="Google Shape;233;p10"/>
          <p:cNvGrpSpPr/>
          <p:nvPr/>
        </p:nvGrpSpPr>
        <p:grpSpPr>
          <a:xfrm>
            <a:off x="5198144" y="964567"/>
            <a:ext cx="6220837" cy="4320921"/>
            <a:chOff x="5219700" y="872546"/>
            <a:chExt cx="6519204" cy="4528162"/>
          </a:xfrm>
        </p:grpSpPr>
        <p:grpSp>
          <p:nvGrpSpPr>
            <p:cNvPr id="234" name="Google Shape;234;p10"/>
            <p:cNvGrpSpPr/>
            <p:nvPr/>
          </p:nvGrpSpPr>
          <p:grpSpPr>
            <a:xfrm>
              <a:off x="5235301" y="872546"/>
              <a:ext cx="6503603" cy="4117507"/>
              <a:chOff x="5048689" y="872545"/>
              <a:chExt cx="6898666" cy="4367626"/>
            </a:xfrm>
          </p:grpSpPr>
          <p:pic>
            <p:nvPicPr>
              <p:cNvPr id="235" name="Google Shape;235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150276" y="2467277"/>
                <a:ext cx="1037849" cy="10310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117809" y="4379987"/>
                <a:ext cx="2446018" cy="8601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1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148249" y="1988504"/>
                <a:ext cx="2818700" cy="18791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1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347428" y="3302603"/>
                <a:ext cx="2024679" cy="4255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1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921906" y="3456601"/>
                <a:ext cx="1506925" cy="10137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0" name="Google Shape;240;p10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396464" y="943761"/>
                <a:ext cx="1626247" cy="10227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Google Shape;241;p10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8507103" y="3937358"/>
                <a:ext cx="669745" cy="9959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10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921906" y="1422274"/>
                <a:ext cx="1271386" cy="12713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10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0559260" y="3200779"/>
                <a:ext cx="740718" cy="6024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10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8059930" y="872545"/>
                <a:ext cx="1813600" cy="9068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10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5150987" y="3338443"/>
                <a:ext cx="1604809" cy="4717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10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8093925" y="1635486"/>
                <a:ext cx="2165844" cy="7875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10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9088109" y="2305185"/>
                <a:ext cx="1964860" cy="68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10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5097696" y="1659984"/>
                <a:ext cx="1874944" cy="8333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10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9400670" y="4018085"/>
                <a:ext cx="2317180" cy="4718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10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0032166" y="2300993"/>
                <a:ext cx="1403594" cy="5954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p10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5048689" y="4146506"/>
                <a:ext cx="1786589" cy="1995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2" name="Google Shape;252;p10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>
                <a:off x="9748175" y="1022692"/>
                <a:ext cx="2199180" cy="11204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10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9697838" y="4595098"/>
                <a:ext cx="1602140" cy="3694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4" name="Google Shape;254;p10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7380081" y="4406553"/>
                <a:ext cx="1001281" cy="643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5" name="Google Shape;255;p1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5219700" y="4851400"/>
              <a:ext cx="2381250" cy="414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874000" y="4813300"/>
              <a:ext cx="2146300" cy="587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0210800" y="4868062"/>
              <a:ext cx="1371600" cy="3145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hat" id="258" name="Google Shape;258;p1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 chart" id="263" name="Google Shape;2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890" y="0"/>
            <a:ext cx="4663440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/>
          <p:nvPr>
            <p:ph idx="1" type="body"/>
          </p:nvPr>
        </p:nvSpPr>
        <p:spPr>
          <a:xfrm>
            <a:off x="1149096" y="4129913"/>
            <a:ext cx="9896856" cy="935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3" marL="952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Features, tools, and reports so you can learn from,</a:t>
            </a:r>
            <a:br>
              <a:rPr lang="en-US"/>
            </a:br>
            <a:r>
              <a:rPr lang="en-US"/>
              <a:t>manage, and respond to your customers.</a:t>
            </a:r>
            <a:endParaRPr/>
          </a:p>
        </p:txBody>
      </p:sp>
      <p:sp>
        <p:nvSpPr>
          <p:cNvPr id="265" name="Google Shape;265;p12"/>
          <p:cNvSpPr txBox="1"/>
          <p:nvPr>
            <p:ph type="title"/>
          </p:nvPr>
        </p:nvSpPr>
        <p:spPr>
          <a:xfrm>
            <a:off x="1143000" y="1618488"/>
            <a:ext cx="9875520" cy="1825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MANAGE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/>
          <p:nvPr/>
        </p:nvSpPr>
        <p:spPr>
          <a:xfrm>
            <a:off x="-59750" y="-59750"/>
            <a:ext cx="5257500" cy="706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6095999" y="1948650"/>
            <a:ext cx="525752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Grow your revenue and marketing by impacting SEO, reviews, and social proof</a:t>
            </a:r>
            <a:endParaRPr/>
          </a:p>
        </p:txBody>
      </p:sp>
      <p:sp>
        <p:nvSpPr>
          <p:cNvPr id="87" name="Google Shape;87;p2"/>
          <p:cNvSpPr txBox="1"/>
          <p:nvPr>
            <p:ph idx="2" type="body"/>
          </p:nvPr>
        </p:nvSpPr>
        <p:spPr>
          <a:xfrm>
            <a:off x="6095999" y="2987745"/>
            <a:ext cx="525752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Reduce negative reviews by making feedback easy for your customers</a:t>
            </a:r>
            <a:endParaRPr/>
          </a:p>
        </p:txBody>
      </p:sp>
      <p:sp>
        <p:nvSpPr>
          <p:cNvPr id="88" name="Google Shape;88;p2"/>
          <p:cNvSpPr txBox="1"/>
          <p:nvPr>
            <p:ph idx="3" type="body"/>
          </p:nvPr>
        </p:nvSpPr>
        <p:spPr>
          <a:xfrm>
            <a:off x="6095999" y="4026839"/>
            <a:ext cx="525752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2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Save time and money with a simple, robust and actionable solution</a:t>
            </a:r>
            <a:endParaRPr/>
          </a:p>
        </p:txBody>
      </p:sp>
      <p:sp>
        <p:nvSpPr>
          <p:cNvPr id="89" name="Google Shape;89;p2"/>
          <p:cNvSpPr txBox="1"/>
          <p:nvPr>
            <p:ph type="title"/>
          </p:nvPr>
        </p:nvSpPr>
        <p:spPr>
          <a:xfrm>
            <a:off x="616520" y="1891556"/>
            <a:ext cx="3392158" cy="3062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BENEFITS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Play"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193203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y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3890" y="29759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y"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3890" y="401981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 chart"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338" y="114615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Tap into the live stream of your customers and their experiences.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See all of your customers in a single source view with endless options on how you can filter and take action.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Read customer feedback, respond, view statuses, and more.</a:t>
            </a:r>
            <a:endParaRPr/>
          </a:p>
        </p:txBody>
      </p:sp>
      <p:sp>
        <p:nvSpPr>
          <p:cNvPr id="272" name="Google Shape;272;p13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Customer Activity puts all of your customers in one place</a:t>
            </a:r>
            <a:endParaRPr/>
          </a:p>
        </p:txBody>
      </p:sp>
      <p:sp>
        <p:nvSpPr>
          <p:cNvPr id="273" name="Google Shape;273;p13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MANAGE</a:t>
            </a:r>
            <a:endParaRPr/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725" y="783325"/>
            <a:ext cx="6258500" cy="443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133d173ea9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575" y="0"/>
            <a:ext cx="8703044" cy="617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 chart" id="284" name="Google Shape;284;g128e47bef6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338" y="114615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28e47bef6a_0_0"/>
          <p:cNvSpPr txBox="1"/>
          <p:nvPr>
            <p:ph idx="1" type="body"/>
          </p:nvPr>
        </p:nvSpPr>
        <p:spPr>
          <a:xfrm>
            <a:off x="1143000" y="2862072"/>
            <a:ext cx="36540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1600"/>
              <a:t>Create tickets and assign them to your team</a:t>
            </a:r>
            <a:endParaRPr b="0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1600"/>
              <a:t>Provide employees with templated responses to help manage messaging</a:t>
            </a:r>
            <a:endParaRPr b="0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1600"/>
              <a:t>Track the progress of responses from within GatherUp’s centralized Inbox screen</a:t>
            </a:r>
            <a:endParaRPr b="0" sz="1600"/>
          </a:p>
        </p:txBody>
      </p:sp>
      <p:sp>
        <p:nvSpPr>
          <p:cNvPr id="286" name="Google Shape;286;g128e47bef6a_0_0"/>
          <p:cNvSpPr txBox="1"/>
          <p:nvPr>
            <p:ph idx="2" type="body"/>
          </p:nvPr>
        </p:nvSpPr>
        <p:spPr>
          <a:xfrm>
            <a:off x="1143000" y="1920240"/>
            <a:ext cx="3654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Inbox is the tool for precise response management</a:t>
            </a:r>
            <a:endParaRPr/>
          </a:p>
        </p:txBody>
      </p:sp>
      <p:sp>
        <p:nvSpPr>
          <p:cNvPr id="287" name="Google Shape;287;g128e47bef6a_0_0"/>
          <p:cNvSpPr txBox="1"/>
          <p:nvPr>
            <p:ph idx="3" type="body"/>
          </p:nvPr>
        </p:nvSpPr>
        <p:spPr>
          <a:xfrm>
            <a:off x="2201816" y="923726"/>
            <a:ext cx="3162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MANAGE</a:t>
            </a:r>
            <a:endParaRPr/>
          </a:p>
        </p:txBody>
      </p:sp>
      <p:pic>
        <p:nvPicPr>
          <p:cNvPr id="288" name="Google Shape;288;g128e47bef6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50" y="860000"/>
            <a:ext cx="11584650" cy="563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28e47bef6a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451" y="1146150"/>
            <a:ext cx="3294224" cy="27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 chart" id="294" name="Google Shape;2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338" y="114615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 txBox="1"/>
          <p:nvPr>
            <p:ph idx="2" type="body"/>
          </p:nvPr>
        </p:nvSpPr>
        <p:spPr>
          <a:xfrm>
            <a:off x="1143001" y="2862072"/>
            <a:ext cx="4297680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Our service not only captures customer data for your account, we send email notifications for specific actions including: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New customer feedback – good or bad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New 3rd-party online reviews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New Google Q&amp;A content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Automated weekly or monthly email reports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 txBox="1"/>
          <p:nvPr>
            <p:ph idx="3" type="body"/>
          </p:nvPr>
        </p:nvSpPr>
        <p:spPr>
          <a:xfrm>
            <a:off x="1143000" y="1920240"/>
            <a:ext cx="4297680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Receive email notifications when</a:t>
            </a:r>
            <a:br>
              <a:rPr lang="en-US"/>
            </a:br>
            <a:r>
              <a:rPr lang="en-US"/>
              <a:t>new interactions happen</a:t>
            </a:r>
            <a:endParaRPr/>
          </a:p>
        </p:txBody>
      </p:sp>
      <p:sp>
        <p:nvSpPr>
          <p:cNvPr id="297" name="Google Shape;297;p20"/>
          <p:cNvSpPr txBox="1"/>
          <p:nvPr>
            <p:ph idx="4" type="body"/>
          </p:nvPr>
        </p:nvSpPr>
        <p:spPr>
          <a:xfrm>
            <a:off x="2201676" y="923726"/>
            <a:ext cx="329184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MANAGE</a:t>
            </a:r>
            <a:endParaRPr/>
          </a:p>
        </p:txBody>
      </p:sp>
      <p:pic>
        <p:nvPicPr>
          <p:cNvPr id="298" name="Google Shape;29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2817" y="254566"/>
            <a:ext cx="2760423" cy="592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6341" y="2241550"/>
            <a:ext cx="6089263" cy="2314989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Bar chart" id="304" name="Google Shape;30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7338" y="114615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Create themes by building tags from specific keywords. Auto-Tagging automatically applies tags to reviews help you to uncover valuable insights by understanding key areas of the experience.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Build custom “Tag Widgets” to display content specific reviews on your own website.</a:t>
            </a:r>
            <a:endParaRPr/>
          </a:p>
        </p:txBody>
      </p:sp>
      <p:sp>
        <p:nvSpPr>
          <p:cNvPr id="306" name="Google Shape;306;p21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Identify themes with</a:t>
            </a:r>
            <a:br>
              <a:rPr lang="en-US"/>
            </a:br>
            <a:r>
              <a:rPr lang="en-US"/>
              <a:t>Auto-Tagging</a:t>
            </a:r>
            <a:endParaRPr/>
          </a:p>
        </p:txBody>
      </p:sp>
      <p:sp>
        <p:nvSpPr>
          <p:cNvPr id="307" name="Google Shape;307;p21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MANAGE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 chart" id="312" name="Google Shape;3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338" y="114615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2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Featuring a robust set of reports, you can view data in many ways to manage your customer’s experience.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Benefit from the control of date ranges, actions, review sites, rating types, tags and more to understand your business better every day.</a:t>
            </a:r>
            <a:endParaRPr/>
          </a:p>
        </p:txBody>
      </p:sp>
      <p:sp>
        <p:nvSpPr>
          <p:cNvPr id="314" name="Google Shape;314;p22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full reporting suite to view</a:t>
            </a:r>
            <a:br>
              <a:rPr lang="en-US"/>
            </a:br>
            <a:r>
              <a:rPr lang="en-US"/>
              <a:t>the data you need to grow</a:t>
            </a:r>
            <a:endParaRPr/>
          </a:p>
        </p:txBody>
      </p:sp>
      <p:sp>
        <p:nvSpPr>
          <p:cNvPr id="315" name="Google Shape;315;p22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MANAGE</a:t>
            </a:r>
            <a:endParaRPr/>
          </a:p>
        </p:txBody>
      </p:sp>
      <p:pic>
        <p:nvPicPr>
          <p:cNvPr id="316" name="Google Shape;31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9443" y="1139884"/>
            <a:ext cx="5912465" cy="4381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 chart" id="321" name="Google Shape;3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338" y="1146153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Insights Report uses Artificial Intelligence and Natural Language Processing to uncover keywords, impact, sentiment, and trends in your reviews powered by IBM Watson.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4" marL="9525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The Insights Report analyzes all of your review data for: </a:t>
            </a:r>
            <a:endParaRPr/>
          </a:p>
          <a:p>
            <a:pPr indent="0" lvl="4" marL="9525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•Keyword and Tag sentiment</a:t>
            </a:r>
            <a:endParaRPr/>
          </a:p>
          <a:p>
            <a:pPr indent="0" lvl="4" marL="9525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•Review rating impact </a:t>
            </a:r>
            <a:endParaRPr/>
          </a:p>
          <a:p>
            <a:pPr indent="0" lvl="4" marL="9525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•Trends</a:t>
            </a:r>
            <a:endParaRPr/>
          </a:p>
        </p:txBody>
      </p:sp>
      <p:sp>
        <p:nvSpPr>
          <p:cNvPr id="323" name="Google Shape;323;p23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Discover what you don’t know with Insights Report</a:t>
            </a:r>
            <a:endParaRPr/>
          </a:p>
        </p:txBody>
      </p:sp>
      <p:sp>
        <p:nvSpPr>
          <p:cNvPr id="324" name="Google Shape;324;p23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MANAGE</a:t>
            </a:r>
            <a:endParaRPr/>
          </a:p>
        </p:txBody>
      </p:sp>
      <p:pic>
        <p:nvPicPr>
          <p:cNvPr id="325" name="Google Shape;3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8384" y="1128796"/>
            <a:ext cx="5917938" cy="4389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" id="330" name="Google Shape;3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564" y="342900"/>
            <a:ext cx="3931920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5"/>
          <p:cNvSpPr txBox="1"/>
          <p:nvPr>
            <p:ph idx="1" type="body"/>
          </p:nvPr>
        </p:nvSpPr>
        <p:spPr>
          <a:xfrm>
            <a:off x="1149096" y="4129913"/>
            <a:ext cx="9896856" cy="935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3" marL="952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Fuel your marketing with customer generated content to</a:t>
            </a:r>
            <a:br>
              <a:rPr lang="en-US"/>
            </a:br>
            <a:r>
              <a:rPr lang="en-US"/>
              <a:t>showcase reviews, improve SEO, and win new customers.</a:t>
            </a:r>
            <a:endParaRPr/>
          </a:p>
        </p:txBody>
      </p:sp>
      <p:sp>
        <p:nvSpPr>
          <p:cNvPr id="332" name="Google Shape;332;p25"/>
          <p:cNvSpPr txBox="1"/>
          <p:nvPr>
            <p:ph type="title"/>
          </p:nvPr>
        </p:nvSpPr>
        <p:spPr>
          <a:xfrm>
            <a:off x="1143000" y="1618488"/>
            <a:ext cx="9875520" cy="1825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MARKET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Bring a visually appealing display of your latest ratings and reviews right to any page of your website.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Build social trust and convert more website visitors to contacts by leading with reputation.</a:t>
            </a:r>
            <a:endParaRPr/>
          </a:p>
        </p:txBody>
      </p:sp>
      <p:sp>
        <p:nvSpPr>
          <p:cNvPr id="338" name="Google Shape;338;p26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Conversion Pop-up adds social proof to your website</a:t>
            </a:r>
            <a:endParaRPr/>
          </a:p>
        </p:txBody>
      </p:sp>
      <p:sp>
        <p:nvSpPr>
          <p:cNvPr id="339" name="Google Shape;339;p26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MARKET</a:t>
            </a:r>
            <a:endParaRPr/>
          </a:p>
        </p:txBody>
      </p:sp>
      <p:pic>
        <p:nvPicPr>
          <p:cNvPr id="340" name="Google Shape;3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830" y="1044262"/>
            <a:ext cx="6690127" cy="4547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" id="341" name="Google Shape;3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173" y="121747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" id="346" name="Google Shape;3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173" y="121747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 txBox="1"/>
          <p:nvPr>
            <p:ph idx="2" type="body"/>
          </p:nvPr>
        </p:nvSpPr>
        <p:spPr>
          <a:xfrm>
            <a:off x="1143001" y="2862072"/>
            <a:ext cx="4297680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Review Widget is the one everyone else is chasing.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Easily integrated into your website, Review Widget displays selected 1st-party reviews (with review schema for SEO benefits) as well as selected 3rd-party reviews for additional social trust.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Numerous settings, options and more.</a:t>
            </a:r>
            <a:endParaRPr/>
          </a:p>
        </p:txBody>
      </p:sp>
      <p:sp>
        <p:nvSpPr>
          <p:cNvPr id="348" name="Google Shape;348;p27"/>
          <p:cNvSpPr txBox="1"/>
          <p:nvPr>
            <p:ph idx="3" type="body"/>
          </p:nvPr>
        </p:nvSpPr>
        <p:spPr>
          <a:xfrm>
            <a:off x="1143000" y="1920240"/>
            <a:ext cx="4297680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Get the BEST Review Widget on the market</a:t>
            </a:r>
            <a:endParaRPr/>
          </a:p>
        </p:txBody>
      </p:sp>
      <p:sp>
        <p:nvSpPr>
          <p:cNvPr id="349" name="Google Shape;349;p27"/>
          <p:cNvSpPr txBox="1"/>
          <p:nvPr>
            <p:ph idx="4" type="body"/>
          </p:nvPr>
        </p:nvSpPr>
        <p:spPr>
          <a:xfrm>
            <a:off x="2201676" y="923726"/>
            <a:ext cx="329184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MARKET</a:t>
            </a:r>
            <a:endParaRPr/>
          </a:p>
        </p:txBody>
      </p:sp>
      <p:pic>
        <p:nvPicPr>
          <p:cNvPr id="350" name="Google Shape;35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1924" y="528282"/>
            <a:ext cx="4612846" cy="560303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97" name="Google Shape;97;g12508ca070f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2059" y="507519"/>
            <a:ext cx="4431766" cy="44317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2508ca070f_0_19"/>
          <p:cNvSpPr txBox="1"/>
          <p:nvPr>
            <p:ph idx="1" type="body"/>
          </p:nvPr>
        </p:nvSpPr>
        <p:spPr>
          <a:xfrm>
            <a:off x="1149096" y="4129913"/>
            <a:ext cx="9897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3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Reviews give potential customers more information about your business that can help tip the scales in your favor.</a:t>
            </a:r>
            <a:endParaRPr/>
          </a:p>
        </p:txBody>
      </p:sp>
      <p:sp>
        <p:nvSpPr>
          <p:cNvPr id="99" name="Google Shape;99;g12508ca070f_0_19"/>
          <p:cNvSpPr txBox="1"/>
          <p:nvPr>
            <p:ph type="title"/>
          </p:nvPr>
        </p:nvSpPr>
        <p:spPr>
          <a:xfrm>
            <a:off x="1143000" y="1618488"/>
            <a:ext cx="98754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Reviews Build Proof &amp; Trust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" id="355" name="Google Shape;3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173" y="121747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8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We influence the majority of reputation results from Google Searches about your business.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Because the Review Widget includes review schema you can reap the benefits of SEO and enhanced search results to help you compete on search engine results pages.</a:t>
            </a:r>
            <a:endParaRPr/>
          </a:p>
          <a:p>
            <a:pPr indent="0" lvl="4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57" name="Google Shape;357;p28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Manage your reputation in search results</a:t>
            </a:r>
            <a:endParaRPr/>
          </a:p>
        </p:txBody>
      </p:sp>
      <p:sp>
        <p:nvSpPr>
          <p:cNvPr id="358" name="Google Shape;358;p28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MARKET</a:t>
            </a:r>
            <a:endParaRPr/>
          </a:p>
        </p:txBody>
      </p:sp>
      <p:pic>
        <p:nvPicPr>
          <p:cNvPr id="359" name="Google Shape;3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8193" y="394137"/>
            <a:ext cx="6718213" cy="592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9"/>
          <p:cNvPicPr preferRelativeResize="0"/>
          <p:nvPr/>
        </p:nvPicPr>
        <p:blipFill rotWithShape="1">
          <a:blip r:embed="rId3">
            <a:alphaModFix/>
          </a:blip>
          <a:srcRect b="5440" l="12207" r="13758" t="3869"/>
          <a:stretch/>
        </p:blipFill>
        <p:spPr>
          <a:xfrm>
            <a:off x="5219500" y="421250"/>
            <a:ext cx="2676346" cy="5404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9"/>
          <p:cNvSpPr txBox="1"/>
          <p:nvPr>
            <p:ph idx="1" type="body"/>
          </p:nvPr>
        </p:nvSpPr>
        <p:spPr>
          <a:xfrm>
            <a:off x="1143000" y="2862072"/>
            <a:ext cx="3653959" cy="24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Turn your 1st and 3rd-party reviews into eye-catching social media graphics using the image generator.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Create custom visual themes to brand images and stand out to your audience.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Post directly to Google, Facebook, Twitter and Instagram.</a:t>
            </a:r>
            <a:endParaRPr/>
          </a:p>
          <a:p>
            <a:pPr indent="0" lvl="4" marL="9525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Set it and forget it with an automation to share on Social Media.</a:t>
            </a:r>
            <a:endParaRPr/>
          </a:p>
        </p:txBody>
      </p:sp>
      <p:sp>
        <p:nvSpPr>
          <p:cNvPr id="366" name="Google Shape;366;p29"/>
          <p:cNvSpPr txBox="1"/>
          <p:nvPr>
            <p:ph idx="2" type="body"/>
          </p:nvPr>
        </p:nvSpPr>
        <p:spPr>
          <a:xfrm>
            <a:off x="1143000" y="1920240"/>
            <a:ext cx="3653959" cy="704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Social Sharing</a:t>
            </a:r>
            <a:endParaRPr/>
          </a:p>
        </p:txBody>
      </p:sp>
      <p:sp>
        <p:nvSpPr>
          <p:cNvPr id="367" name="Google Shape;367;p29"/>
          <p:cNvSpPr txBox="1"/>
          <p:nvPr>
            <p:ph idx="3" type="body"/>
          </p:nvPr>
        </p:nvSpPr>
        <p:spPr>
          <a:xfrm>
            <a:off x="2201816" y="923726"/>
            <a:ext cx="3161910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MARKET</a:t>
            </a:r>
            <a:endParaRPr/>
          </a:p>
        </p:txBody>
      </p:sp>
      <p:pic>
        <p:nvPicPr>
          <p:cNvPr descr="Star" id="368" name="Google Shape;3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173" y="121747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9"/>
          <p:cNvPicPr preferRelativeResize="0"/>
          <p:nvPr/>
        </p:nvPicPr>
        <p:blipFill rotWithShape="1">
          <a:blip r:embed="rId5">
            <a:alphaModFix/>
          </a:blip>
          <a:srcRect b="0" l="0" r="71980" t="0"/>
          <a:stretch/>
        </p:blipFill>
        <p:spPr>
          <a:xfrm>
            <a:off x="9685351" y="2313056"/>
            <a:ext cx="555929" cy="57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9773" y="1333500"/>
            <a:ext cx="804820" cy="80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/>
          <p:cNvPicPr preferRelativeResize="0"/>
          <p:nvPr/>
        </p:nvPicPr>
        <p:blipFill rotWithShape="1">
          <a:blip r:embed="rId5">
            <a:alphaModFix/>
          </a:blip>
          <a:srcRect b="0" l="32342" r="32550" t="0"/>
          <a:stretch/>
        </p:blipFill>
        <p:spPr>
          <a:xfrm>
            <a:off x="9595500" y="3171576"/>
            <a:ext cx="696580" cy="57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/>
          <p:cNvPicPr preferRelativeResize="0"/>
          <p:nvPr/>
        </p:nvPicPr>
        <p:blipFill rotWithShape="1">
          <a:blip r:embed="rId5">
            <a:alphaModFix/>
          </a:blip>
          <a:srcRect b="0" l="69724" r="-4832" t="0"/>
          <a:stretch/>
        </p:blipFill>
        <p:spPr>
          <a:xfrm>
            <a:off x="9615820" y="4014856"/>
            <a:ext cx="696580" cy="57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uge" id="377" name="Google Shape;3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696" y="1178170"/>
            <a:ext cx="1554480" cy="15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0"/>
          <p:cNvSpPr txBox="1"/>
          <p:nvPr>
            <p:ph idx="1" type="body"/>
          </p:nvPr>
        </p:nvSpPr>
        <p:spPr>
          <a:xfrm>
            <a:off x="1149096" y="2903986"/>
            <a:ext cx="9896856" cy="826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3" marL="952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Let's power your business with reviews and customer feedback.  You can </a:t>
            </a:r>
            <a:r>
              <a:rPr b="1" lang="en-US"/>
              <a:t>GENERATE</a:t>
            </a:r>
            <a:r>
              <a:rPr lang="en-US"/>
              <a:t>, </a:t>
            </a:r>
            <a:r>
              <a:rPr b="1" lang="en-US"/>
              <a:t>MANAGE</a:t>
            </a:r>
            <a:r>
              <a:rPr lang="en-US"/>
              <a:t> and </a:t>
            </a:r>
            <a:r>
              <a:rPr b="1" lang="en-US"/>
              <a:t>MARKET</a:t>
            </a:r>
            <a:r>
              <a:rPr lang="en-US"/>
              <a:t> your customer experience starting today.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"/>
          <p:cNvSpPr txBox="1"/>
          <p:nvPr>
            <p:ph idx="4294967295" type="subTitle"/>
          </p:nvPr>
        </p:nvSpPr>
        <p:spPr>
          <a:xfrm>
            <a:off x="1149096" y="3471545"/>
            <a:ext cx="9896856" cy="826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1"/>
          <p:cNvSpPr txBox="1"/>
          <p:nvPr>
            <p:ph idx="4294967295" type="ctrTitle"/>
          </p:nvPr>
        </p:nvSpPr>
        <p:spPr>
          <a:xfrm>
            <a:off x="1143000" y="2103120"/>
            <a:ext cx="9875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104" name="Google Shape;104;g1256dbdb748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256dbdb748_0_16"/>
          <p:cNvSpPr txBox="1"/>
          <p:nvPr>
            <p:ph idx="2" type="body"/>
          </p:nvPr>
        </p:nvSpPr>
        <p:spPr>
          <a:xfrm>
            <a:off x="1143000" y="2862075"/>
            <a:ext cx="4469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76%</a:t>
            </a:r>
            <a:r>
              <a:rPr b="0" lang="en-US" sz="1600"/>
              <a:t> of consumers always or regularly read online reviews when browsing for a local business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89% </a:t>
            </a:r>
            <a:r>
              <a:rPr b="0" lang="en-US" sz="1600"/>
              <a:t>of consumers are highly or fairly likely to use a business who responds to ALL reviews.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0" lang="en-US" sz="1600"/>
              <a:t>Conversely, </a:t>
            </a:r>
            <a:r>
              <a:rPr lang="en-US" sz="1600"/>
              <a:t>57% </a:t>
            </a:r>
            <a:r>
              <a:rPr b="0" lang="en-US" sz="1600"/>
              <a:t>of consumers are not very likely or not likely at all to use a business who doesn’t respond to any reviews 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55%</a:t>
            </a:r>
            <a:r>
              <a:rPr b="0" lang="en-US" sz="1600"/>
              <a:t> of consumers would feel positively about a business if the owner has responded to reviews </a:t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200"/>
              <a:t>https://www.brightlocal.com/research/local-consumer-review-survey/</a:t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1600"/>
          </a:p>
        </p:txBody>
      </p:sp>
      <p:sp>
        <p:nvSpPr>
          <p:cNvPr id="106" name="Google Shape;106;g1256dbdb748_0_16"/>
          <p:cNvSpPr txBox="1"/>
          <p:nvPr>
            <p:ph idx="3" type="body"/>
          </p:nvPr>
        </p:nvSpPr>
        <p:spPr>
          <a:xfrm>
            <a:off x="1143000" y="1920240"/>
            <a:ext cx="4297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Customers are looking at reviews to learn about your business</a:t>
            </a:r>
            <a:endParaRPr/>
          </a:p>
        </p:txBody>
      </p:sp>
      <p:sp>
        <p:nvSpPr>
          <p:cNvPr id="107" name="Google Shape;107;g1256dbdb748_0_16"/>
          <p:cNvSpPr txBox="1"/>
          <p:nvPr>
            <p:ph idx="4" type="body"/>
          </p:nvPr>
        </p:nvSpPr>
        <p:spPr>
          <a:xfrm>
            <a:off x="2201676" y="923726"/>
            <a:ext cx="3291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Review Matter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112" name="Google Shape;112;g12508ca070f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2059" y="507519"/>
            <a:ext cx="4431766" cy="443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2508ca070f_0_13"/>
          <p:cNvSpPr txBox="1"/>
          <p:nvPr>
            <p:ph idx="1" type="body"/>
          </p:nvPr>
        </p:nvSpPr>
        <p:spPr>
          <a:xfrm>
            <a:off x="1149096" y="4129913"/>
            <a:ext cx="9897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3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Create a simpler, more effective request process that asks every customer for feedback and provides a true reflection of your business’ reputation.</a:t>
            </a:r>
            <a:endParaRPr/>
          </a:p>
        </p:txBody>
      </p:sp>
      <p:sp>
        <p:nvSpPr>
          <p:cNvPr id="114" name="Google Shape;114;g12508ca070f_0_13"/>
          <p:cNvSpPr txBox="1"/>
          <p:nvPr>
            <p:ph type="title"/>
          </p:nvPr>
        </p:nvSpPr>
        <p:spPr>
          <a:xfrm>
            <a:off x="1143000" y="1618488"/>
            <a:ext cx="98754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Feedback Request Process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119" name="Google Shape;119;g1256dbdb748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256dbdb748_0_32"/>
          <p:cNvSpPr txBox="1"/>
          <p:nvPr>
            <p:ph idx="2" type="body"/>
          </p:nvPr>
        </p:nvSpPr>
        <p:spPr>
          <a:xfrm>
            <a:off x="1143001" y="2862072"/>
            <a:ext cx="42978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0" lang="en-US" sz="1600"/>
              <a:t>Businesses with more than the average number of reviews across ALL review sites bring in </a:t>
            </a:r>
            <a:r>
              <a:rPr lang="en-US" sz="1600"/>
              <a:t>54% more in annual revenue</a:t>
            </a:r>
            <a:r>
              <a:rPr b="0" lang="en-US" sz="1600"/>
              <a:t>*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0" lang="en-US" sz="1600"/>
              <a:t>After having a positive experience, </a:t>
            </a:r>
            <a:r>
              <a:rPr lang="en-US" sz="1600"/>
              <a:t>77% of customers would </a:t>
            </a:r>
            <a:r>
              <a:rPr lang="en-US" sz="1600"/>
              <a:t>recommend</a:t>
            </a:r>
            <a:r>
              <a:rPr b="0" lang="en-US" sz="1600"/>
              <a:t> it to a friend**</a:t>
            </a:r>
            <a:endParaRPr b="0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200"/>
              <a:t>*</a:t>
            </a:r>
            <a:r>
              <a:rPr b="0" lang="en-US" sz="1200" u="sng">
                <a:solidFill>
                  <a:schemeClr val="hlink"/>
                </a:solidFill>
                <a:hlinkClick r:id="rId4"/>
              </a:rPr>
              <a:t>https://www.womply.com/impact-of-online-reviews-on-small-business-revenue/</a:t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200"/>
              <a:t>**</a:t>
            </a:r>
            <a:r>
              <a:rPr b="0" lang="en-US" sz="1200" u="sng">
                <a:solidFill>
                  <a:schemeClr val="hlink"/>
                </a:solidFill>
                <a:hlinkClick r:id="rId5"/>
              </a:rPr>
              <a:t>https://www.xminstitute.com/blog/cx-leads-to-recommendations/</a:t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256dbdb748_0_32"/>
          <p:cNvSpPr txBox="1"/>
          <p:nvPr>
            <p:ph idx="3" type="body"/>
          </p:nvPr>
        </p:nvSpPr>
        <p:spPr>
          <a:xfrm>
            <a:off x="1143000" y="1920240"/>
            <a:ext cx="4297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Customers will respond if you request reviews properly</a:t>
            </a:r>
            <a:endParaRPr/>
          </a:p>
        </p:txBody>
      </p:sp>
      <p:sp>
        <p:nvSpPr>
          <p:cNvPr id="122" name="Google Shape;122;g1256dbdb748_0_32"/>
          <p:cNvSpPr txBox="1"/>
          <p:nvPr>
            <p:ph idx="4" type="body"/>
          </p:nvPr>
        </p:nvSpPr>
        <p:spPr>
          <a:xfrm>
            <a:off x="2201675" y="923725"/>
            <a:ext cx="44043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Requesting Reviews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127" name="Google Shape;127;g12508ca070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2059" y="507519"/>
            <a:ext cx="4431766" cy="443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2508ca070f_0_1"/>
          <p:cNvSpPr txBox="1"/>
          <p:nvPr>
            <p:ph type="title"/>
          </p:nvPr>
        </p:nvSpPr>
        <p:spPr>
          <a:xfrm>
            <a:off x="1143000" y="1618488"/>
            <a:ext cx="98754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SEO Benefits of Reviews</a:t>
            </a:r>
            <a:endParaRPr/>
          </a:p>
        </p:txBody>
      </p:sp>
      <p:sp>
        <p:nvSpPr>
          <p:cNvPr id="129" name="Google Shape;129;g12508ca070f_0_1"/>
          <p:cNvSpPr txBox="1"/>
          <p:nvPr/>
        </p:nvSpPr>
        <p:spPr>
          <a:xfrm>
            <a:off x="3882050" y="4850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2508ca070f_0_1"/>
          <p:cNvSpPr txBox="1"/>
          <p:nvPr>
            <p:ph idx="1" type="body"/>
          </p:nvPr>
        </p:nvSpPr>
        <p:spPr>
          <a:xfrm>
            <a:off x="1149096" y="4129913"/>
            <a:ext cx="98970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3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 found easier when you add local user-generated content to your website.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t" id="135" name="Google Shape;135;g1256dbdb74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958" y="1185777"/>
            <a:ext cx="73152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256dbdb748_0_1"/>
          <p:cNvSpPr txBox="1"/>
          <p:nvPr>
            <p:ph idx="2" type="body"/>
          </p:nvPr>
        </p:nvSpPr>
        <p:spPr>
          <a:xfrm>
            <a:off x="1143001" y="2862072"/>
            <a:ext cx="42978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0" lang="en-US" sz="1600"/>
              <a:t>In 2021, r</a:t>
            </a:r>
            <a:r>
              <a:rPr b="0" lang="en-US" sz="1600"/>
              <a:t>eviews were the </a:t>
            </a:r>
            <a:r>
              <a:rPr lang="en-US" sz="1600"/>
              <a:t>2nd most important </a:t>
            </a:r>
            <a:r>
              <a:rPr b="0" lang="en-US" sz="1600"/>
              <a:t>local ranking factor for business*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0" lang="en-US" sz="1600"/>
              <a:t>Offsite SEO-related factors like reviews carry more than </a:t>
            </a:r>
            <a:r>
              <a:rPr lang="en-US" sz="1600"/>
              <a:t>50% of the ranking </a:t>
            </a:r>
            <a:r>
              <a:rPr b="0" lang="en-US" sz="1600"/>
              <a:t>factor weight**</a:t>
            </a:r>
            <a:endParaRPr b="0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b="0" lang="en-US" sz="1600"/>
              <a:t>Review snippets in organic search results can </a:t>
            </a:r>
            <a:r>
              <a:rPr lang="en-US" sz="1600"/>
              <a:t>increase clickthrough rates by up to 35%</a:t>
            </a:r>
            <a:r>
              <a:rPr b="0" lang="en-US" sz="1600"/>
              <a:t>**</a:t>
            </a:r>
            <a:endParaRPr b="0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200"/>
              <a:t>*</a:t>
            </a:r>
            <a:r>
              <a:rPr b="0" lang="en-US" sz="1200" u="sng">
                <a:solidFill>
                  <a:schemeClr val="hlink"/>
                </a:solidFill>
                <a:hlinkClick r:id="rId4"/>
              </a:rPr>
              <a:t>https://whitespark.ca/local-search-ranking-factors/</a:t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200"/>
              <a:t>**https://searchengineland.com/how-customer-reviews-can-improve-your-seo-efforts-378252</a:t>
            </a:r>
            <a:endParaRPr b="0" sz="1200"/>
          </a:p>
        </p:txBody>
      </p:sp>
      <p:sp>
        <p:nvSpPr>
          <p:cNvPr id="137" name="Google Shape;137;g1256dbdb748_0_1"/>
          <p:cNvSpPr txBox="1"/>
          <p:nvPr>
            <p:ph idx="3" type="body"/>
          </p:nvPr>
        </p:nvSpPr>
        <p:spPr>
          <a:xfrm>
            <a:off x="1143000" y="1920240"/>
            <a:ext cx="42978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Drive up search results and engagement</a:t>
            </a:r>
            <a:endParaRPr/>
          </a:p>
        </p:txBody>
      </p:sp>
      <p:sp>
        <p:nvSpPr>
          <p:cNvPr id="138" name="Google Shape;138;g1256dbdb748_0_1"/>
          <p:cNvSpPr txBox="1"/>
          <p:nvPr>
            <p:ph idx="4" type="body"/>
          </p:nvPr>
        </p:nvSpPr>
        <p:spPr>
          <a:xfrm>
            <a:off x="2201676" y="923726"/>
            <a:ext cx="3291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SEO Benefits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"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9700" y="80876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>
            <p:ph idx="1" type="body"/>
          </p:nvPr>
        </p:nvSpPr>
        <p:spPr>
          <a:xfrm>
            <a:off x="8086344" y="2295017"/>
            <a:ext cx="2526792" cy="366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Use feedback and reviews</a:t>
            </a:r>
            <a:br>
              <a:rPr lang="en-US"/>
            </a:br>
            <a:r>
              <a:rPr lang="en-US"/>
              <a:t>to market your business, improve SEO, and win new customers.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Review Widget displays</a:t>
            </a:r>
            <a:br>
              <a:rPr lang="en-US"/>
            </a:br>
            <a:r>
              <a:rPr lang="en-US"/>
              <a:t>reviews on your website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Share reviews on Social Media channels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Add social proof with Conversion Pop-up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Generate 3rd-party reviews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Impact SEO and get review stars in search results</a:t>
            </a:r>
            <a:endParaRPr/>
          </a:p>
        </p:txBody>
      </p:sp>
      <p:sp>
        <p:nvSpPr>
          <p:cNvPr id="145" name="Google Shape;145;p3"/>
          <p:cNvSpPr txBox="1"/>
          <p:nvPr>
            <p:ph idx="2" type="body"/>
          </p:nvPr>
        </p:nvSpPr>
        <p:spPr>
          <a:xfrm>
            <a:off x="4852425" y="2295025"/>
            <a:ext cx="2579400" cy="3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Actions that help you manage customer experience, users, insights, and reporting. 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Receive new feedback and review notifications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Read &amp; Respond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Auto-tagging of themes 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View reporting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Insights Report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Inbox for review responding</a:t>
            </a:r>
            <a:endParaRPr/>
          </a:p>
        </p:txBody>
      </p:sp>
      <p:sp>
        <p:nvSpPr>
          <p:cNvPr id="146" name="Google Shape;146;p3"/>
          <p:cNvSpPr txBox="1"/>
          <p:nvPr>
            <p:ph idx="3" type="body"/>
          </p:nvPr>
        </p:nvSpPr>
        <p:spPr>
          <a:xfrm>
            <a:off x="1627632" y="1173353"/>
            <a:ext cx="2526792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GENERATE</a:t>
            </a:r>
            <a:endParaRPr/>
          </a:p>
        </p:txBody>
      </p:sp>
      <p:sp>
        <p:nvSpPr>
          <p:cNvPr id="147" name="Google Shape;147;p3"/>
          <p:cNvSpPr txBox="1"/>
          <p:nvPr>
            <p:ph idx="4" type="body"/>
          </p:nvPr>
        </p:nvSpPr>
        <p:spPr>
          <a:xfrm>
            <a:off x="4852416" y="1173353"/>
            <a:ext cx="2526792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MANAGE</a:t>
            </a:r>
            <a:endParaRPr/>
          </a:p>
        </p:txBody>
      </p:sp>
      <p:sp>
        <p:nvSpPr>
          <p:cNvPr id="148" name="Google Shape;148;p3"/>
          <p:cNvSpPr txBox="1"/>
          <p:nvPr>
            <p:ph idx="5" type="body"/>
          </p:nvPr>
        </p:nvSpPr>
        <p:spPr>
          <a:xfrm>
            <a:off x="8086344" y="1173353"/>
            <a:ext cx="2526792" cy="9358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/>
              <a:t>MARKET</a:t>
            </a:r>
            <a:endParaRPr/>
          </a:p>
        </p:txBody>
      </p:sp>
      <p:sp>
        <p:nvSpPr>
          <p:cNvPr id="149" name="Google Shape;149;p3"/>
          <p:cNvSpPr txBox="1"/>
          <p:nvPr>
            <p:ph idx="6" type="body"/>
          </p:nvPr>
        </p:nvSpPr>
        <p:spPr>
          <a:xfrm>
            <a:off x="1629599" y="2295017"/>
            <a:ext cx="2526792" cy="366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4" marL="9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Tools to help you generate feedback, reviews, and ratings all in one place.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Email or SMS 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Review Monitoring for</a:t>
            </a:r>
            <a:br>
              <a:rPr lang="en-US"/>
            </a:br>
            <a:r>
              <a:rPr lang="en-US"/>
              <a:t>50+ sites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/>
              <a:t>Kiosk Mode, Feedback URL and Locator 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Integrate with other popular software</a:t>
            </a:r>
            <a:endParaRPr/>
          </a:p>
          <a:p>
            <a:pPr indent="-219075" lvl="4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Manual or customer list upload </a:t>
            </a:r>
            <a:endParaRPr/>
          </a:p>
        </p:txBody>
      </p:sp>
      <p:pic>
        <p:nvPicPr>
          <p:cNvPr descr="Chat" id="150" name="Google Shape;1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8025" y="765153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 chart" id="151" name="Google Shape;15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7730" y="765153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2018-10-22T15:15:48Z</dcterms:created>
  <dc:creator>Liezen Van Loh</dc:creator>
</cp:coreProperties>
</file>